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Создание автоматического управления сетью SDN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Путь к интеллектуальной, гибкой и масштабируемой сетевой инфраструктуре.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369" y="552807"/>
            <a:ext cx="13064371" cy="597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Заключение: будущее автоматического управления SDN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9369" y="1437323"/>
            <a:ext cx="10955655" cy="119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400"/>
              </a:lnSpc>
              <a:buNone/>
            </a:pPr>
            <a:r>
              <a:rPr lang="en-US" sz="7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Будущее уже наступило</a:t>
            </a:r>
            <a:endParaRPr lang="en-US" sz="7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2033" y="3043833"/>
            <a:ext cx="3356610" cy="229516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638" y="3043833"/>
            <a:ext cx="3356610" cy="22951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9369" y="5678448"/>
            <a:ext cx="13291661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SDN — это не просто технология, это фундамент для создания по-настоящему гибких, масштабируемых и полностью управляемых сетей завтрашнего дня.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956191" y="6792158"/>
            <a:ext cx="13004840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Автоматизация SDN 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4318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значительно снижает операционные издержки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и позволяет бизнесу быстрее внедрять инновационные сервисы. Начните переход к интеллектуальному управлению сетью сегодня!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69369" y="6505337"/>
            <a:ext cx="22860" cy="1171337"/>
          </a:xfrm>
          <a:prstGeom prst="rect">
            <a:avLst/>
          </a:prstGeom>
          <a:solidFill>
            <a:srgbClr val="2150FE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628" y="608648"/>
            <a:ext cx="7789545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Что такое SDN и почему это важно?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3628" y="2108597"/>
            <a:ext cx="3797975" cy="3120152"/>
          </a:xfrm>
          <a:prstGeom prst="roundRect">
            <a:avLst>
              <a:gd name="adj" fmla="val 930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6357104" y="2302073"/>
            <a:ext cx="580549" cy="580549"/>
          </a:xfrm>
          <a:prstGeom prst="roundRect">
            <a:avLst>
              <a:gd name="adj" fmla="val 15749033"/>
            </a:avLst>
          </a:prstGeom>
          <a:solidFill>
            <a:srgbClr val="2150F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767" y="2461736"/>
            <a:ext cx="261223" cy="2612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7104" y="3076099"/>
            <a:ext cx="246518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Разделение функций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57104" y="3494603"/>
            <a:ext cx="3411022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SDN (Software-Defined Networking) отделяет уровень управления (Control Plane) от уровня передачи данных (Data Plane).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5079" y="2108597"/>
            <a:ext cx="3798094" cy="3120152"/>
          </a:xfrm>
          <a:prstGeom prst="roundRect">
            <a:avLst>
              <a:gd name="adj" fmla="val 930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10348555" y="2302073"/>
            <a:ext cx="580549" cy="580549"/>
          </a:xfrm>
          <a:prstGeom prst="roundRect">
            <a:avLst>
              <a:gd name="adj" fmla="val 15749033"/>
            </a:avLst>
          </a:prstGeom>
          <a:solidFill>
            <a:srgbClr val="2150F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8218" y="2461736"/>
            <a:ext cx="261223" cy="26122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8555" y="3076099"/>
            <a:ext cx="341114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Централизованный контроль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48555" y="3797022"/>
            <a:ext cx="3411141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Централизованный контроллер управляет всей сетью, что значительно упрощает настройку, мониторинг и масштабирование.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163628" y="5422225"/>
            <a:ext cx="7789545" cy="21986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6357104" y="5615702"/>
            <a:ext cx="580549" cy="580549"/>
          </a:xfrm>
          <a:prstGeom prst="roundRect">
            <a:avLst>
              <a:gd name="adj" fmla="val 15749033"/>
            </a:avLst>
          </a:prstGeom>
          <a:solidFill>
            <a:srgbClr val="2150F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6767" y="5775365"/>
            <a:ext cx="261223" cy="26122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57104" y="6389727"/>
            <a:ext cx="241899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Ответ на вызовы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357104" y="6808232"/>
            <a:ext cx="740259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Растущие потребности IoT, облачных вычислений и BYOD (Bring Your Own Device) требуют гибкости и высокой степени автоматизации сети.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9757"/>
            <a:ext cx="12590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Архитектура SDN: три уровня взаимодействия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72164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06234"/>
            <a:ext cx="3892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Инфраструктурный уровень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696653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Коммутаторы и маршрутизаторы — физические или виртуальные устройства, которые занимаются непосредственной передачей пакетов данных.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072164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206234"/>
            <a:ext cx="2890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Уровень управления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3696653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Централизованный SDN-контроллер, который принимает ключевые решения о маршрутизации и политиках.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072164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206234"/>
            <a:ext cx="3010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Уровень приложений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3696653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SDN-приложения, которые задают бизнес-логику и политики через программные интерфейсы (API) контроллеру.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93130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B3C3FF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321981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27661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Протокол OpenFlow является ключевым стандартом, который обеспечивает связь и передачу инструкций между контроллером и сетевыми устройствами.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637258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Схема архитектуры SDN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1753553"/>
            <a:ext cx="13071634" cy="59821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54411" y="2511757"/>
            <a:ext cx="2891583" cy="361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Инфраструктура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0354411" y="2976017"/>
            <a:ext cx="3187166" cy="57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Коммутаторы и маршрутизаторы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127051" y="4478034"/>
            <a:ext cx="2891582" cy="361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Контрольный слой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88496" y="4942293"/>
            <a:ext cx="2930136" cy="57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Централизованный SDN контроллер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354411" y="5493300"/>
            <a:ext cx="2891583" cy="361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Прикладной слой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0354411" y="5957560"/>
            <a:ext cx="3187166" cy="57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Политики и управляющие приложения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Автоматизация управления: ключевые возможности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34126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Централизованное и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2150FE"/>
                </a:highlight>
                <a:latin typeface="Heebo" pitchFamily="34" charset="0"/>
                <a:ea typeface="Heebo" pitchFamily="34" charset="-122"/>
                <a:cs typeface="Heebo" pitchFamily="34" charset="-120"/>
              </a:rPr>
              <a:t>мгновенное изменение политик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безопасности и маршрутизации с единой точки управления.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7954" y="3323153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Быстрое и гибкое развертывание новых сетевых сервисов и масштабирование ресурсов в зависимости от нагрузки.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7954" y="4112181"/>
            <a:ext cx="762773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Глубокая интеграция с ведущими облачными платформами (например, OpenStack, Kubernetes) для автоматического выделения ресурсов.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7954" y="5256848"/>
            <a:ext cx="762773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Пример: VK Cloud использует комбинацию стандартного SDN-решения Neutron и собственного решения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Sprut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для обеспечения надежности и высокой масштабируемости облачной инфраструктуры.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524" y="2584133"/>
            <a:ext cx="4904423" cy="49044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414" y="547688"/>
            <a:ext cx="7857173" cy="1148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Пример промышленного решения: Agile Controller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43414" y="1972389"/>
            <a:ext cx="7857173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Agile Controller от Huawei демонстрирует высокий уровень автоматизации и масштабируемости в современных ЦОД.</a:t>
            </a:r>
            <a:endParaRPr lang="en-US" sz="1400" dirty="0"/>
          </a:p>
        </p:txBody>
      </p:sp>
      <p:sp>
        <p:nvSpPr>
          <p:cNvPr id="7" name="Shape 3"/>
          <p:cNvSpPr/>
          <p:nvPr/>
        </p:nvSpPr>
        <p:spPr>
          <a:xfrm>
            <a:off x="643414" y="3043118"/>
            <a:ext cx="3836670" cy="2527221"/>
          </a:xfrm>
          <a:prstGeom prst="roundRect">
            <a:avLst>
              <a:gd name="adj" fmla="val 4342"/>
            </a:avLst>
          </a:prstGeom>
          <a:solidFill>
            <a:srgbClr val="FFFFFF"/>
          </a:solidFill>
          <a:ln/>
        </p:spPr>
      </p:sp>
      <p:sp>
        <p:nvSpPr>
          <p:cNvPr id="8" name="Shape 4"/>
          <p:cNvSpPr/>
          <p:nvPr/>
        </p:nvSpPr>
        <p:spPr>
          <a:xfrm>
            <a:off x="643414" y="3020258"/>
            <a:ext cx="3836670" cy="91440"/>
          </a:xfrm>
          <a:prstGeom prst="roundRect">
            <a:avLst>
              <a:gd name="adj" fmla="val 30157"/>
            </a:avLst>
          </a:prstGeom>
          <a:solidFill>
            <a:srgbClr val="2150FE"/>
          </a:solidFill>
          <a:ln/>
        </p:spPr>
      </p:sp>
      <p:sp>
        <p:nvSpPr>
          <p:cNvPr id="9" name="Shape 5"/>
          <p:cNvSpPr/>
          <p:nvPr/>
        </p:nvSpPr>
        <p:spPr>
          <a:xfrm>
            <a:off x="2286000" y="2767370"/>
            <a:ext cx="551498" cy="551498"/>
          </a:xfrm>
          <a:prstGeom prst="roundRect">
            <a:avLst>
              <a:gd name="adj" fmla="val 165803"/>
            </a:avLst>
          </a:prstGeom>
          <a:solidFill>
            <a:srgbClr val="2150FE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1497" y="2932867"/>
            <a:ext cx="220504" cy="220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50106" y="3502700"/>
            <a:ext cx="342328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Сервисно-ориентированное моделирование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850106" y="4187309"/>
            <a:ext cx="3423285" cy="117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Автоматическое создание логических моделей сети, основанных на требованиях конкретных сервисов, а не на конфигурации устройств.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4663916" y="3043118"/>
            <a:ext cx="3836670" cy="2527221"/>
          </a:xfrm>
          <a:prstGeom prst="roundRect">
            <a:avLst>
              <a:gd name="adj" fmla="val 4342"/>
            </a:avLst>
          </a:prstGeom>
          <a:solidFill>
            <a:srgbClr val="FFFFFF"/>
          </a:solidFill>
          <a:ln/>
        </p:spPr>
      </p:sp>
      <p:sp>
        <p:nvSpPr>
          <p:cNvPr id="14" name="Shape 9"/>
          <p:cNvSpPr/>
          <p:nvPr/>
        </p:nvSpPr>
        <p:spPr>
          <a:xfrm>
            <a:off x="4663916" y="3020258"/>
            <a:ext cx="3836670" cy="91440"/>
          </a:xfrm>
          <a:prstGeom prst="roundRect">
            <a:avLst>
              <a:gd name="adj" fmla="val 30157"/>
            </a:avLst>
          </a:prstGeom>
          <a:solidFill>
            <a:srgbClr val="2150FE"/>
          </a:solidFill>
          <a:ln/>
        </p:spPr>
      </p:sp>
      <p:sp>
        <p:nvSpPr>
          <p:cNvPr id="15" name="Shape 10"/>
          <p:cNvSpPr/>
          <p:nvPr/>
        </p:nvSpPr>
        <p:spPr>
          <a:xfrm>
            <a:off x="6306503" y="2767370"/>
            <a:ext cx="551498" cy="551498"/>
          </a:xfrm>
          <a:prstGeom prst="roundRect">
            <a:avLst>
              <a:gd name="adj" fmla="val 165803"/>
            </a:avLst>
          </a:prstGeom>
          <a:solidFill>
            <a:srgbClr val="2150F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1999" y="2932867"/>
            <a:ext cx="220504" cy="22050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870609" y="3502700"/>
            <a:ext cx="31246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Ускоренное развертывание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4870609" y="3900130"/>
            <a:ext cx="3423285" cy="117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Время развертывания новых сетевых служб сокращается с нескольких недель до считанных минут, повышая TTM (Time-to-Market).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43414" y="6029920"/>
            <a:ext cx="7857173" cy="1651873"/>
          </a:xfrm>
          <a:prstGeom prst="roundRect">
            <a:avLst>
              <a:gd name="adj" fmla="val 6643"/>
            </a:avLst>
          </a:prstGeom>
          <a:solidFill>
            <a:srgbClr val="FFFFFF"/>
          </a:solidFill>
          <a:ln/>
        </p:spPr>
      </p:sp>
      <p:sp>
        <p:nvSpPr>
          <p:cNvPr id="20" name="Shape 14"/>
          <p:cNvSpPr/>
          <p:nvPr/>
        </p:nvSpPr>
        <p:spPr>
          <a:xfrm>
            <a:off x="643414" y="6007060"/>
            <a:ext cx="7857173" cy="91440"/>
          </a:xfrm>
          <a:prstGeom prst="roundRect">
            <a:avLst>
              <a:gd name="adj" fmla="val 30157"/>
            </a:avLst>
          </a:prstGeom>
          <a:solidFill>
            <a:srgbClr val="2150FE"/>
          </a:solidFill>
          <a:ln/>
        </p:spPr>
      </p:sp>
      <p:sp>
        <p:nvSpPr>
          <p:cNvPr id="21" name="Shape 15"/>
          <p:cNvSpPr/>
          <p:nvPr/>
        </p:nvSpPr>
        <p:spPr>
          <a:xfrm>
            <a:off x="4296251" y="5754172"/>
            <a:ext cx="551498" cy="551498"/>
          </a:xfrm>
          <a:prstGeom prst="roundRect">
            <a:avLst>
              <a:gd name="adj" fmla="val 165803"/>
            </a:avLst>
          </a:prstGeom>
          <a:solidFill>
            <a:srgbClr val="2150FE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1748" y="5919668"/>
            <a:ext cx="220504" cy="22050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50106" y="6489502"/>
            <a:ext cx="230862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Отказоустойчивость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850106" y="6886932"/>
            <a:ext cx="7443788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Система разработана для поддержки масштабных Центров Обработки Данных с высокой отказоустойчивостью и кластеризацией контроллеров.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573"/>
            <a:ext cx="10490121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Вызовы и решения в автоматизации SDN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667589"/>
            <a:ext cx="1314831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Автоматизация приносит преимущества, но также требует продуманных решений для преодоления сложности.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1045" y="5114925"/>
            <a:ext cx="13148310" cy="22860"/>
          </a:xfrm>
          <a:prstGeom prst="roundRect">
            <a:avLst>
              <a:gd name="adj" fmla="val 138932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3950494" y="4479846"/>
            <a:ext cx="22860" cy="635079"/>
          </a:xfrm>
          <a:prstGeom prst="roundRect">
            <a:avLst>
              <a:gd name="adj" fmla="val 138932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3882569" y="5035570"/>
            <a:ext cx="158710" cy="158710"/>
          </a:xfrm>
          <a:prstGeom prst="roundRect">
            <a:avLst>
              <a:gd name="adj" fmla="val 288073"/>
            </a:avLst>
          </a:prstGeom>
          <a:solidFill>
            <a:srgbClr val="2150FE"/>
          </a:solidFill>
          <a:ln/>
        </p:spPr>
      </p:sp>
      <p:sp>
        <p:nvSpPr>
          <p:cNvPr id="7" name="Shape 5"/>
          <p:cNvSpPr/>
          <p:nvPr/>
        </p:nvSpPr>
        <p:spPr>
          <a:xfrm>
            <a:off x="741045" y="2244328"/>
            <a:ext cx="6441877" cy="189690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1746409" y="2456021"/>
            <a:ext cx="443103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Масштабируемость контроллеров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952738" y="2913698"/>
            <a:ext cx="6018490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Проблема: Обработка растущего объема сетевых событий и высокой нагрузки. Решение: Использование распределенных, кластеризованных контроллеров.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303651" y="5114925"/>
            <a:ext cx="22860" cy="635079"/>
          </a:xfrm>
          <a:prstGeom prst="roundRect">
            <a:avLst>
              <a:gd name="adj" fmla="val 138932"/>
            </a:avLst>
          </a:prstGeom>
          <a:solidFill>
            <a:srgbClr val="D8D4D4"/>
          </a:solidFill>
          <a:ln/>
        </p:spPr>
      </p:sp>
      <p:sp>
        <p:nvSpPr>
          <p:cNvPr id="11" name="Shape 9"/>
          <p:cNvSpPr/>
          <p:nvPr/>
        </p:nvSpPr>
        <p:spPr>
          <a:xfrm>
            <a:off x="7235726" y="5035570"/>
            <a:ext cx="158710" cy="158710"/>
          </a:xfrm>
          <a:prstGeom prst="roundRect">
            <a:avLst>
              <a:gd name="adj" fmla="val 288073"/>
            </a:avLst>
          </a:prstGeom>
          <a:solidFill>
            <a:srgbClr val="2150FE"/>
          </a:solidFill>
          <a:ln/>
        </p:spPr>
      </p:sp>
      <p:sp>
        <p:nvSpPr>
          <p:cNvPr id="12" name="Shape 10"/>
          <p:cNvSpPr/>
          <p:nvPr/>
        </p:nvSpPr>
        <p:spPr>
          <a:xfrm>
            <a:off x="4094202" y="5750004"/>
            <a:ext cx="6441877" cy="189690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5388888" y="5961698"/>
            <a:ext cx="385250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Надежность и синхронизация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4305895" y="6419374"/>
            <a:ext cx="6018490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Проблема: Обеспечение высокой доступности и согласованности данных между агентами. Решение: Механизмы отказоустойчивости и синхронизации.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10656927" y="4479846"/>
            <a:ext cx="22860" cy="635079"/>
          </a:xfrm>
          <a:prstGeom prst="roundRect">
            <a:avLst>
              <a:gd name="adj" fmla="val 138932"/>
            </a:avLst>
          </a:prstGeom>
          <a:solidFill>
            <a:srgbClr val="D8D4D4"/>
          </a:solidFill>
          <a:ln/>
        </p:spPr>
      </p:sp>
      <p:sp>
        <p:nvSpPr>
          <p:cNvPr id="16" name="Shape 14"/>
          <p:cNvSpPr/>
          <p:nvPr/>
        </p:nvSpPr>
        <p:spPr>
          <a:xfrm>
            <a:off x="10589002" y="5035570"/>
            <a:ext cx="158710" cy="158710"/>
          </a:xfrm>
          <a:prstGeom prst="roundRect">
            <a:avLst>
              <a:gd name="adj" fmla="val 288073"/>
            </a:avLst>
          </a:prstGeom>
          <a:solidFill>
            <a:srgbClr val="2150FE"/>
          </a:solidFill>
          <a:ln/>
        </p:spPr>
      </p:sp>
      <p:sp>
        <p:nvSpPr>
          <p:cNvPr id="17" name="Shape 15"/>
          <p:cNvSpPr/>
          <p:nvPr/>
        </p:nvSpPr>
        <p:spPr>
          <a:xfrm>
            <a:off x="7447478" y="2244328"/>
            <a:ext cx="6441877" cy="2235518"/>
          </a:xfrm>
          <a:prstGeom prst="roundRect">
            <a:avLst>
              <a:gd name="adj" fmla="val 1421"/>
            </a:avLst>
          </a:prstGeom>
          <a:solidFill>
            <a:srgbClr val="F2EEEE"/>
          </a:solidFill>
          <a:ln/>
        </p:spPr>
      </p:sp>
      <p:sp>
        <p:nvSpPr>
          <p:cNvPr id="18" name="Text 16"/>
          <p:cNvSpPr/>
          <p:nvPr/>
        </p:nvSpPr>
        <p:spPr>
          <a:xfrm>
            <a:off x="8711922" y="2456021"/>
            <a:ext cx="391287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Совместимость оборудования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659172" y="2913698"/>
            <a:ext cx="6018490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Проблема: Поддержка сетевого оборудования от множества различных производителей. Решение: Применение открытых стандартов и протоколов (OpenFlow).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012" y="539948"/>
            <a:ext cx="8922187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OpenSDN: открытый путь к инновациям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012" y="1630799"/>
            <a:ext cx="5731431" cy="57314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865977" y="1630799"/>
            <a:ext cx="7107912" cy="1822013"/>
          </a:xfrm>
          <a:prstGeom prst="roundRect">
            <a:avLst>
              <a:gd name="adj" fmla="val 602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43117" y="1630799"/>
            <a:ext cx="91440" cy="1822013"/>
          </a:xfrm>
          <a:prstGeom prst="roundRect">
            <a:avLst>
              <a:gd name="adj" fmla="val 31125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7147084" y="1843326"/>
            <a:ext cx="2888694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Гибкость и адаптивность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147084" y="2329458"/>
            <a:ext cx="6614279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Проекты с открытым исходным кодом, такие как OpenSDN, предоставляют широкие возможности для кастомизации и быстрой адаптации к новым требованиям.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865977" y="3642479"/>
            <a:ext cx="7107912" cy="1822013"/>
          </a:xfrm>
          <a:prstGeom prst="roundRect">
            <a:avLst>
              <a:gd name="adj" fmla="val 602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843117" y="3642479"/>
            <a:ext cx="91440" cy="1822013"/>
          </a:xfrm>
          <a:prstGeom prst="roundRect">
            <a:avLst>
              <a:gd name="adj" fmla="val 31125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7147084" y="3855006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Активное развитие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147084" y="4341138"/>
            <a:ext cx="6614279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Мощное сообщество разработчиков и коммерческих компаний (включая Т1 Облако) способствует постоянному внедрению инноваций и улучшению стандартов.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865977" y="5654159"/>
            <a:ext cx="7107912" cy="1822013"/>
          </a:xfrm>
          <a:prstGeom prst="roundRect">
            <a:avLst>
              <a:gd name="adj" fmla="val 602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843117" y="5654159"/>
            <a:ext cx="91440" cy="1822013"/>
          </a:xfrm>
          <a:prstGeom prst="roundRect">
            <a:avLst>
              <a:gd name="adj" fmla="val 31125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7147084" y="5866686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Сетевая ОС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147084" y="6352818"/>
            <a:ext cx="6614279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SDN, управляемый открытым кодом, выступает в роли сетевой операционной системы, обеспечивая динамическое и эффективное управление сетевыми ресурсами.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131209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Практическое применение автоматического управления SDN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4737" y="2371963"/>
            <a:ext cx="646867" cy="6468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37" y="3288387"/>
            <a:ext cx="358878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Центры Обработки Данных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4737" y="3754636"/>
            <a:ext cx="6425684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Мгновенное выделение виртуальных сетей (VLAN, VXLAN) и автоматическая балансировка нагрузки между серверами.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9979" y="2371963"/>
            <a:ext cx="646867" cy="6468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9979" y="3288387"/>
            <a:ext cx="274641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Корпоративные сети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49979" y="3754636"/>
            <a:ext cx="6425684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Автоматическая сегментация сети, контроль доступа на основе ролей и оперативное реагирование на угрозы безопасности.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737" y="5220653"/>
            <a:ext cx="646867" cy="6468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737" y="6137077"/>
            <a:ext cx="312991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Телекоммуникации (5G)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54737" y="6603325"/>
            <a:ext cx="6425684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Использование SDN для обеспечения высокой масштабируемости, сетевой нарезки (Network Slicing) и гибкости инфраструктуры 5G.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9979" y="5220653"/>
            <a:ext cx="646867" cy="6468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9979" y="6137077"/>
            <a:ext cx="28201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Интернет вещей (IoT)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49979" y="6603325"/>
            <a:ext cx="6425684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Эффективное управление тысячами оконечных устройств, автоматическое применение политик и минимизация ручного вмешательства.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2025-10-31T07:26:17Z</dcterms:created>
  <dcterms:modified xsi:type="dcterms:W3CDTF">2025-10-31T07:26:17Z</dcterms:modified>
</cp:coreProperties>
</file>